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3" r:id="rId8"/>
    <p:sldId id="264" r:id="rId9"/>
    <p:sldId id="267" r:id="rId10"/>
    <p:sldId id="268" r:id="rId11"/>
    <p:sldId id="261" r:id="rId12"/>
    <p:sldId id="273" r:id="rId13"/>
    <p:sldId id="276" r:id="rId14"/>
    <p:sldId id="27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D3FA"/>
    <a:srgbClr val="1F6F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5" d="100"/>
          <a:sy n="55" d="100"/>
        </p:scale>
        <p:origin x="141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2E4F87-C928-457D-B0B6-368947307B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12A5A6-7BF6-47F5-A4F4-6FCA19EB952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/>
              <a:t>来源：公众号：陈西设计之家。微信搜索：陈西设计之家。领取更多原创</a:t>
            </a:r>
            <a:r>
              <a:rPr lang="en-US" altLang="zh-CN" sz="1200" dirty="0"/>
              <a:t>PPT</a:t>
            </a:r>
            <a:r>
              <a:rPr lang="zh-CN" altLang="en-US" sz="1200" dirty="0"/>
              <a:t>模板，简历，教程。</a:t>
            </a: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A5A6-7BF6-47F5-A4F4-6FCA19EB952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/>
              <a:t>来源：公众号：陈西设计之家。微信搜索：陈西设计之家。领取更多原创</a:t>
            </a:r>
            <a:r>
              <a:rPr lang="en-US" altLang="zh-CN" sz="1200" dirty="0"/>
              <a:t>PPT</a:t>
            </a:r>
            <a:r>
              <a:rPr lang="zh-CN" altLang="en-US" sz="1200" dirty="0"/>
              <a:t>模板，简历，教程。</a:t>
            </a: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A5A6-7BF6-47F5-A4F4-6FCA19EB952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/>
              <a:t>来源：公众号：陈西设计之家。微信搜索：陈西设计之家。领取更多原创</a:t>
            </a:r>
            <a:r>
              <a:rPr lang="en-US" altLang="zh-CN" sz="1200" dirty="0"/>
              <a:t>PPT</a:t>
            </a:r>
            <a:r>
              <a:rPr lang="zh-CN" altLang="en-US" sz="1200" dirty="0"/>
              <a:t>模板，简历，教程。</a:t>
            </a:r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A5A6-7BF6-47F5-A4F4-6FCA19EB952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来源：公众号：陈西设计之家。微信搜索：陈西设计之家。可以领取更多免费原创</a:t>
            </a:r>
            <a:r>
              <a:rPr lang="en-US" altLang="zh-CN" dirty="0"/>
              <a:t>PPT</a:t>
            </a:r>
            <a:r>
              <a:rPr lang="zh-CN" altLang="en-US" dirty="0"/>
              <a:t>模板，简历模板，教程。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A5A6-7BF6-47F5-A4F4-6FCA19EB952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11E7C-DBF6-460A-B4AF-EB08C1CAF04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7327-62F4-40A4-B70B-605522CE03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11E7C-DBF6-460A-B4AF-EB08C1CAF04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7327-62F4-40A4-B70B-605522CE03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11E7C-DBF6-460A-B4AF-EB08C1CAF04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7327-62F4-40A4-B70B-605522CE03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11E7C-DBF6-460A-B4AF-EB08C1CAF04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7327-62F4-40A4-B70B-605522CE03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11E7C-DBF6-460A-B4AF-EB08C1CAF04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7327-62F4-40A4-B70B-605522CE03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11E7C-DBF6-460A-B4AF-EB08C1CAF04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7327-62F4-40A4-B70B-605522CE03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11E7C-DBF6-460A-B4AF-EB08C1CAF04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7327-62F4-40A4-B70B-605522CE03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11E7C-DBF6-460A-B4AF-EB08C1CAF04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7327-62F4-40A4-B70B-605522CE03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11E7C-DBF6-460A-B4AF-EB08C1CAF04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7327-62F4-40A4-B70B-605522CE03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11E7C-DBF6-460A-B4AF-EB08C1CAF04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7327-62F4-40A4-B70B-605522CE03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11E7C-DBF6-460A-B4AF-EB08C1CAF04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1D7327-62F4-40A4-B70B-605522CE0358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3857206" y="-1964616"/>
            <a:ext cx="199064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chemeClr val="bg1">
                    <a:lumMod val="75000"/>
                    <a:alpha val="70000"/>
                  </a:schemeClr>
                </a:solidFill>
              </a:rPr>
              <a:t>来源：公众号：陈西设计之家。微信搜索：陈西设计之家。领取更多原创</a:t>
            </a:r>
            <a:r>
              <a:rPr lang="en-US" altLang="zh-CN" sz="3600" b="1" dirty="0">
                <a:solidFill>
                  <a:schemeClr val="bg1">
                    <a:lumMod val="75000"/>
                    <a:alpha val="70000"/>
                  </a:schemeClr>
                </a:solidFill>
              </a:rPr>
              <a:t>PPT</a:t>
            </a:r>
            <a:r>
              <a:rPr lang="zh-CN" altLang="en-US" sz="3600" b="1" dirty="0">
                <a:solidFill>
                  <a:schemeClr val="bg1">
                    <a:lumMod val="75000"/>
                    <a:alpha val="70000"/>
                  </a:schemeClr>
                </a:solidFill>
              </a:rPr>
              <a:t>模板，简历，教程。</a:t>
            </a:r>
            <a:endParaRPr lang="zh-CN" altLang="en-US" sz="3600" b="1" dirty="0">
              <a:solidFill>
                <a:schemeClr val="bg1">
                  <a:lumMod val="75000"/>
                  <a:alpha val="70000"/>
                </a:schemeClr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18516600" y="11620500"/>
            <a:ext cx="571500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NULL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52575" y="2019300"/>
            <a:ext cx="9086850" cy="2819400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698500" sx="111000" sy="11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828800" y="2219325"/>
            <a:ext cx="8534400" cy="2419350"/>
          </a:xfrm>
          <a:prstGeom prst="rect">
            <a:avLst/>
          </a:prstGeom>
          <a:noFill/>
          <a:ln>
            <a:solidFill>
              <a:srgbClr val="9DD3F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552700" y="2505670"/>
            <a:ext cx="70866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bg1"/>
                </a:solidFill>
                <a:effectLst>
                  <a:outerShdw blurRad="3048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应用文</a:t>
            </a:r>
            <a:r>
              <a:rPr lang="zh-CN" altLang="en-US" sz="5400" b="1" dirty="0">
                <a:solidFill>
                  <a:schemeClr val="bg1"/>
                </a:solidFill>
                <a:effectLst>
                  <a:outerShdw blurRad="3048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作业</a:t>
            </a:r>
            <a:endParaRPr lang="zh-CN" altLang="en-US" sz="5400" b="1" dirty="0">
              <a:solidFill>
                <a:schemeClr val="bg1"/>
              </a:solidFill>
              <a:effectLst>
                <a:outerShdw blurRad="3048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600325" y="3519489"/>
            <a:ext cx="6991350" cy="0"/>
          </a:xfrm>
          <a:prstGeom prst="line">
            <a:avLst/>
          </a:prstGeom>
          <a:ln>
            <a:solidFill>
              <a:srgbClr val="9DD3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105400" y="808828"/>
            <a:ext cx="1981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bg1"/>
                </a:solidFill>
                <a:effectLst>
                  <a:outerShdw blurRad="3048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endParaRPr lang="zh-CN" altLang="en-US" sz="5400" b="1" dirty="0">
              <a:solidFill>
                <a:schemeClr val="bg1"/>
              </a:solidFill>
              <a:effectLst>
                <a:outerShdw blurRad="3048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4683124" y="5482660"/>
            <a:ext cx="2825752" cy="486429"/>
          </a:xfrm>
          <a:prstGeom prst="roundRect">
            <a:avLst>
              <a:gd name="adj" fmla="val 50000"/>
            </a:avLst>
          </a:prstGeom>
          <a:solidFill>
            <a:srgbClr val="1F6FB5"/>
          </a:solidFill>
          <a:ln>
            <a:noFill/>
          </a:ln>
          <a:effectLst>
            <a:outerShdw blurRad="698500" sx="108000" sy="108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876800" y="5547558"/>
            <a:ext cx="24384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十欢成人用品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dist"/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柱体 14"/>
          <p:cNvSpPr/>
          <p:nvPr/>
        </p:nvSpPr>
        <p:spPr>
          <a:xfrm rot="6916862">
            <a:off x="813537" y="5625381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柱体 15"/>
          <p:cNvSpPr/>
          <p:nvPr/>
        </p:nvSpPr>
        <p:spPr>
          <a:xfrm rot="2502915">
            <a:off x="787403" y="565614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 rot="12320510">
            <a:off x="10197015" y="863968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 rot="21152328">
            <a:off x="2762114" y="779584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圆柱体 18"/>
          <p:cNvSpPr/>
          <p:nvPr/>
        </p:nvSpPr>
        <p:spPr>
          <a:xfrm rot="2502915">
            <a:off x="11499810" y="2805748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 rot="2070452">
            <a:off x="-20394" y="3420743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圆柱体 20"/>
          <p:cNvSpPr/>
          <p:nvPr/>
        </p:nvSpPr>
        <p:spPr>
          <a:xfrm rot="18944764">
            <a:off x="10648306" y="6364539"/>
            <a:ext cx="336374" cy="818007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 rot="2070452">
            <a:off x="8548940" y="5861265"/>
            <a:ext cx="525031" cy="525031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 rot="18132523">
            <a:off x="3746494" y="5998908"/>
            <a:ext cx="255399" cy="25539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" name="星之所在--来源：公众号：陈西设计之家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4803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678960" y="-214117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193141" y="1583983"/>
            <a:ext cx="5805716" cy="3690034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698500" sx="111000" sy="11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544773" y="1848477"/>
            <a:ext cx="5102454" cy="3161048"/>
          </a:xfrm>
          <a:prstGeom prst="rect">
            <a:avLst/>
          </a:prstGeom>
          <a:noFill/>
          <a:ln>
            <a:solidFill>
              <a:srgbClr val="9DD3F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481195" y="1952625"/>
            <a:ext cx="3621405" cy="1088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未来发展</a:t>
            </a:r>
            <a:endParaRPr lang="zh-CN" altLang="en-US" sz="5400" b="1" dirty="0">
              <a:solidFill>
                <a:schemeClr val="bg1"/>
              </a:solidFill>
              <a:effectLst>
                <a:outerShdw blurRad="3048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870213" y="3008154"/>
            <a:ext cx="2451574" cy="2"/>
          </a:xfrm>
          <a:prstGeom prst="line">
            <a:avLst/>
          </a:prstGeom>
          <a:ln>
            <a:solidFill>
              <a:srgbClr val="9DD3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柱体 14"/>
          <p:cNvSpPr/>
          <p:nvPr/>
        </p:nvSpPr>
        <p:spPr>
          <a:xfrm rot="6916862">
            <a:off x="1452563" y="5768573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柱体 15"/>
          <p:cNvSpPr/>
          <p:nvPr/>
        </p:nvSpPr>
        <p:spPr>
          <a:xfrm rot="2502915">
            <a:off x="787403" y="565614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 rot="21152328">
            <a:off x="2762114" y="779584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 rot="2070452">
            <a:off x="-20394" y="3420743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 rot="18132523">
            <a:off x="5906156" y="6339739"/>
            <a:ext cx="751188" cy="751188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立方体 53"/>
          <p:cNvSpPr/>
          <p:nvPr/>
        </p:nvSpPr>
        <p:spPr>
          <a:xfrm rot="13814686">
            <a:off x="11040558" y="381530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柱体 54"/>
          <p:cNvSpPr/>
          <p:nvPr/>
        </p:nvSpPr>
        <p:spPr>
          <a:xfrm rot="18223083">
            <a:off x="11107793" y="6037880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4208780" y="3128645"/>
            <a:ext cx="3611245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Future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d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evelopment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圆柱体 55"/>
          <p:cNvSpPr/>
          <p:nvPr/>
        </p:nvSpPr>
        <p:spPr>
          <a:xfrm rot="19365893">
            <a:off x="7093215" y="-464676"/>
            <a:ext cx="512161" cy="1245495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立方体 56"/>
          <p:cNvSpPr/>
          <p:nvPr/>
        </p:nvSpPr>
        <p:spPr>
          <a:xfrm rot="21152328">
            <a:off x="1978874" y="3274178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圆柱体 57"/>
          <p:cNvSpPr/>
          <p:nvPr/>
        </p:nvSpPr>
        <p:spPr>
          <a:xfrm rot="19365893">
            <a:off x="12312327" y="5225789"/>
            <a:ext cx="512161" cy="1245495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立方体 58"/>
          <p:cNvSpPr/>
          <p:nvPr/>
        </p:nvSpPr>
        <p:spPr>
          <a:xfrm rot="21152328">
            <a:off x="10746177" y="3547107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03" t="35840" r="28047" b="32565"/>
          <a:stretch>
            <a:fillRect/>
          </a:stretch>
        </p:blipFill>
        <p:spPr>
          <a:xfrm>
            <a:off x="-38100" y="2079557"/>
            <a:ext cx="2942663" cy="3057526"/>
          </a:xfrm>
          <a:custGeom>
            <a:avLst/>
            <a:gdLst>
              <a:gd name="connsiteX0" fmla="*/ 0 w 2942663"/>
              <a:gd name="connsiteY0" fmla="*/ 0 h 3057526"/>
              <a:gd name="connsiteX1" fmla="*/ 2942663 w 2942663"/>
              <a:gd name="connsiteY1" fmla="*/ 0 h 3057526"/>
              <a:gd name="connsiteX2" fmla="*/ 2942663 w 2942663"/>
              <a:gd name="connsiteY2" fmla="*/ 3057526 h 3057526"/>
              <a:gd name="connsiteX3" fmla="*/ 0 w 2942663"/>
              <a:gd name="connsiteY3" fmla="*/ 3057526 h 3057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2663" h="3057526">
                <a:moveTo>
                  <a:pt x="0" y="0"/>
                </a:moveTo>
                <a:lnTo>
                  <a:pt x="2942663" y="0"/>
                </a:lnTo>
                <a:lnTo>
                  <a:pt x="2942663" y="3057526"/>
                </a:lnTo>
                <a:lnTo>
                  <a:pt x="0" y="3057526"/>
                </a:lnTo>
                <a:close/>
              </a:path>
            </a:pathLst>
          </a:custGeom>
          <a:ln>
            <a:solidFill>
              <a:schemeClr val="accent1">
                <a:shade val="50000"/>
              </a:schemeClr>
            </a:solidFill>
          </a:ln>
          <a:effectLst>
            <a:outerShdw blurRad="3937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767443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4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5400000">
            <a:off x="452098" y="212271"/>
            <a:ext cx="408214" cy="310243"/>
          </a:xfrm>
          <a:prstGeom prst="triangle">
            <a:avLst/>
          </a:prstGeom>
          <a:solidFill>
            <a:srgbClr val="1F6FB5"/>
          </a:solidFill>
          <a:ln w="6350">
            <a:solidFill>
              <a:srgbClr val="9DD3FA"/>
            </a:solidFill>
          </a:ln>
          <a:effectLst>
            <a:outerShdw blurRad="406400" sx="99000" sy="99000" algn="ctr" rotWithShape="0">
              <a:srgbClr val="00206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5400000">
            <a:off x="649360" y="212273"/>
            <a:ext cx="408214" cy="310243"/>
          </a:xfrm>
          <a:prstGeom prst="triangle">
            <a:avLst/>
          </a:prstGeom>
          <a:solidFill>
            <a:srgbClr val="1F6FB5"/>
          </a:solidFill>
          <a:ln w="6350">
            <a:solidFill>
              <a:srgbClr val="9DD3FA"/>
            </a:solidFill>
          </a:ln>
          <a:effectLst>
            <a:outerShdw blurRad="406400" sx="99000" sy="99000" algn="ctr" rotWithShape="0">
              <a:srgbClr val="00206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087335" y="122111"/>
            <a:ext cx="3649397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未来发展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立方体 53"/>
          <p:cNvSpPr/>
          <p:nvPr/>
        </p:nvSpPr>
        <p:spPr>
          <a:xfrm rot="13814686">
            <a:off x="11394565" y="229838"/>
            <a:ext cx="326005" cy="326005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 rot="13814686">
            <a:off x="11705329" y="257157"/>
            <a:ext cx="271366" cy="271366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Rectangle 16"/>
          <p:cNvSpPr/>
          <p:nvPr/>
        </p:nvSpPr>
        <p:spPr>
          <a:xfrm>
            <a:off x="2904565" y="2079557"/>
            <a:ext cx="9287435" cy="3057526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4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矩形 33"/>
          <p:cNvSpPr/>
          <p:nvPr/>
        </p:nvSpPr>
        <p:spPr>
          <a:xfrm>
            <a:off x="3282273" y="2193009"/>
            <a:ext cx="7526310" cy="2745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1、针对铺货的特点，招收有行业经验人士，采取底薪+提成+额外奖金形式，结合资金回笼情况进行考核，实行支票转帐或现金转帐形式（参照当地同行工资水平进行）（定制出推销员的招收条件、培训、考核标准、奖励制度）。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2、代理商的加盟（制订代理商要求，在产品投放前确立合作关系，需其承担一定的前期开拓费用，并出具市场方案，参照市场目标进行必要的修改）。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3、根据市场发展需要，在销售区域安排从事市场监督、财务管理、货源管理和市场分析驻外人员。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立方体 35"/>
          <p:cNvSpPr/>
          <p:nvPr/>
        </p:nvSpPr>
        <p:spPr>
          <a:xfrm rot="13814686">
            <a:off x="2332728" y="6226223"/>
            <a:ext cx="271366" cy="271366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立方体 36"/>
          <p:cNvSpPr/>
          <p:nvPr/>
        </p:nvSpPr>
        <p:spPr>
          <a:xfrm rot="4636431">
            <a:off x="8390627" y="1344809"/>
            <a:ext cx="271366" cy="271366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立方体 45"/>
          <p:cNvSpPr/>
          <p:nvPr/>
        </p:nvSpPr>
        <p:spPr>
          <a:xfrm rot="7872916">
            <a:off x="6782462" y="5409382"/>
            <a:ext cx="271366" cy="271366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立方体 46"/>
          <p:cNvSpPr/>
          <p:nvPr/>
        </p:nvSpPr>
        <p:spPr>
          <a:xfrm rot="13814686">
            <a:off x="11001248" y="6296778"/>
            <a:ext cx="271366" cy="271366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52575" y="2019300"/>
            <a:ext cx="9086850" cy="2819400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698500" sx="111000" sy="11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828800" y="2219325"/>
            <a:ext cx="8534400" cy="2419350"/>
          </a:xfrm>
          <a:prstGeom prst="rect">
            <a:avLst/>
          </a:prstGeom>
          <a:noFill/>
          <a:ln>
            <a:solidFill>
              <a:srgbClr val="9DD3F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165600" y="2584500"/>
            <a:ext cx="386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bg1"/>
                </a:solidFill>
                <a:effectLst>
                  <a:outerShdw blurRad="3048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谢谢聆听</a:t>
            </a:r>
            <a:endParaRPr lang="zh-CN" altLang="en-US" sz="5400" b="1" dirty="0">
              <a:solidFill>
                <a:schemeClr val="bg1"/>
              </a:solidFill>
              <a:effectLst>
                <a:outerShdw blurRad="3048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242266" y="3598319"/>
            <a:ext cx="3707469" cy="0"/>
          </a:xfrm>
          <a:prstGeom prst="line">
            <a:avLst/>
          </a:prstGeom>
          <a:ln>
            <a:solidFill>
              <a:srgbClr val="9DD3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105400" y="808828"/>
            <a:ext cx="1981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bg1"/>
                </a:solidFill>
                <a:effectLst>
                  <a:outerShdw blurRad="3048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endParaRPr lang="zh-CN" altLang="en-US" sz="5400" b="1" dirty="0">
              <a:solidFill>
                <a:schemeClr val="bg1"/>
              </a:solidFill>
              <a:effectLst>
                <a:outerShdw blurRad="3048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197583" y="3707856"/>
            <a:ext cx="37968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</a:rPr>
              <a:t>Thank you</a:t>
            </a:r>
            <a:r>
              <a:rPr lang="zh-CN" altLang="en-US" sz="1400" dirty="0">
                <a:solidFill>
                  <a:schemeClr val="bg1"/>
                </a:solidFill>
              </a:rPr>
              <a:t> </a:t>
            </a:r>
            <a:r>
              <a:rPr lang="en-US" altLang="zh-CN" sz="1400" dirty="0">
                <a:solidFill>
                  <a:schemeClr val="bg1"/>
                </a:solidFill>
              </a:rPr>
              <a:t>for</a:t>
            </a:r>
            <a:r>
              <a:rPr lang="zh-CN" altLang="en-US" sz="1400" dirty="0">
                <a:solidFill>
                  <a:schemeClr val="bg1"/>
                </a:solidFill>
              </a:rPr>
              <a:t> </a:t>
            </a:r>
            <a:r>
              <a:rPr lang="en-US" altLang="zh-CN" sz="1400" dirty="0">
                <a:solidFill>
                  <a:schemeClr val="bg1"/>
                </a:solidFill>
              </a:rPr>
              <a:t>your</a:t>
            </a:r>
            <a:r>
              <a:rPr lang="zh-CN" altLang="en-US" sz="1400" dirty="0">
                <a:solidFill>
                  <a:schemeClr val="bg1"/>
                </a:solidFill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</a:rPr>
              <a:t>listenning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" name="圆柱体 14"/>
          <p:cNvSpPr/>
          <p:nvPr/>
        </p:nvSpPr>
        <p:spPr>
          <a:xfrm rot="6916862">
            <a:off x="813537" y="5625381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柱体 15"/>
          <p:cNvSpPr/>
          <p:nvPr/>
        </p:nvSpPr>
        <p:spPr>
          <a:xfrm rot="2502915">
            <a:off x="787403" y="565614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 rot="12320510">
            <a:off x="10197015" y="863968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 rot="21152328">
            <a:off x="2762114" y="779584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圆柱体 18"/>
          <p:cNvSpPr/>
          <p:nvPr/>
        </p:nvSpPr>
        <p:spPr>
          <a:xfrm rot="2502915">
            <a:off x="11499810" y="2805748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 rot="2070452">
            <a:off x="-20394" y="3420743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圆柱体 20"/>
          <p:cNvSpPr/>
          <p:nvPr/>
        </p:nvSpPr>
        <p:spPr>
          <a:xfrm rot="18944764">
            <a:off x="10648306" y="6364539"/>
            <a:ext cx="336374" cy="818007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 rot="2070452">
            <a:off x="8548940" y="5861265"/>
            <a:ext cx="525031" cy="525031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 rot="18132523">
            <a:off x="3746494" y="5998908"/>
            <a:ext cx="255399" cy="25539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 rot="4455155">
            <a:off x="2335190" y="3264324"/>
            <a:ext cx="548043" cy="548043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 rot="17144845" flipH="1">
            <a:off x="9047327" y="3264324"/>
            <a:ext cx="548043" cy="548043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: 圆角 25"/>
          <p:cNvSpPr/>
          <p:nvPr/>
        </p:nvSpPr>
        <p:spPr>
          <a:xfrm>
            <a:off x="4683124" y="5482660"/>
            <a:ext cx="2825752" cy="486429"/>
          </a:xfrm>
          <a:prstGeom prst="roundRect">
            <a:avLst>
              <a:gd name="adj" fmla="val 50000"/>
            </a:avLst>
          </a:prstGeom>
          <a:solidFill>
            <a:srgbClr val="1F6FB5"/>
          </a:solidFill>
          <a:ln>
            <a:noFill/>
          </a:ln>
          <a:effectLst>
            <a:outerShdw blurRad="698500" sx="108000" sy="108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来源：公众号：陈西设计之家"/>
          <p:cNvSpPr txBox="1"/>
          <p:nvPr/>
        </p:nvSpPr>
        <p:spPr>
          <a:xfrm>
            <a:off x="4876800" y="5547558"/>
            <a:ext cx="24384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十欢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成人用品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52575" y="2459427"/>
            <a:ext cx="3050956" cy="1939146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698500" sx="111000" sy="11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737361" y="2598421"/>
            <a:ext cx="2681386" cy="1661160"/>
          </a:xfrm>
          <a:prstGeom prst="rect">
            <a:avLst/>
          </a:prstGeom>
          <a:noFill/>
          <a:ln>
            <a:solidFill>
              <a:srgbClr val="9DD3F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231130" y="2660405"/>
            <a:ext cx="17670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bg1"/>
                </a:solidFill>
                <a:effectLst>
                  <a:outerShdw blurRad="3048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5400" b="1" dirty="0">
              <a:solidFill>
                <a:schemeClr val="bg1"/>
              </a:solidFill>
              <a:effectLst>
                <a:outerShdw blurRad="3048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270135" y="3583735"/>
            <a:ext cx="1689042" cy="0"/>
          </a:xfrm>
          <a:prstGeom prst="line">
            <a:avLst/>
          </a:prstGeom>
          <a:ln>
            <a:solidFill>
              <a:srgbClr val="9DD3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231130" y="3650376"/>
            <a:ext cx="17670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</a:rPr>
              <a:t>CONTENTS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5" name="圆柱体 14"/>
          <p:cNvSpPr/>
          <p:nvPr/>
        </p:nvSpPr>
        <p:spPr>
          <a:xfrm rot="6916862">
            <a:off x="1452563" y="5768573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柱体 15"/>
          <p:cNvSpPr/>
          <p:nvPr/>
        </p:nvSpPr>
        <p:spPr>
          <a:xfrm rot="2502915">
            <a:off x="787403" y="565614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 rot="21152328">
            <a:off x="2762114" y="779584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 rot="2070452">
            <a:off x="-20394" y="3420743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 rot="18132523">
            <a:off x="3870482" y="5387229"/>
            <a:ext cx="255399" cy="25539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5930441" y="838051"/>
            <a:ext cx="3110865" cy="1030274"/>
            <a:chOff x="5886452" y="906406"/>
            <a:chExt cx="3110865" cy="1030274"/>
          </a:xfrm>
        </p:grpSpPr>
        <p:grpSp>
          <p:nvGrpSpPr>
            <p:cNvPr id="25" name="组合 24"/>
            <p:cNvGrpSpPr/>
            <p:nvPr/>
          </p:nvGrpSpPr>
          <p:grpSpPr>
            <a:xfrm>
              <a:off x="7086602" y="906406"/>
              <a:ext cx="1910715" cy="1030274"/>
              <a:chOff x="6830754" y="906406"/>
              <a:chExt cx="1910715" cy="1030274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6830754" y="906406"/>
                <a:ext cx="1808480" cy="6819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项目宗旨</a:t>
                </a:r>
                <a:endPara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6830754" y="1513135"/>
                <a:ext cx="1910715" cy="4235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Project purpose</a:t>
                </a:r>
                <a:endPara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5886452" y="1080704"/>
              <a:ext cx="971550" cy="750207"/>
              <a:chOff x="5886452" y="1080704"/>
              <a:chExt cx="971550" cy="750207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5886452" y="1101864"/>
                <a:ext cx="97155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bg1"/>
                    </a:solidFill>
                  </a:rPr>
                  <a:t>01</a:t>
                </a:r>
                <a:endParaRPr lang="zh-CN" altLang="en-US" sz="40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8" name="直接连接符 27"/>
              <p:cNvCxnSpPr/>
              <p:nvPr/>
            </p:nvCxnSpPr>
            <p:spPr>
              <a:xfrm>
                <a:off x="6787277" y="1080704"/>
                <a:ext cx="0" cy="75020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" name="组合 30"/>
          <p:cNvGrpSpPr/>
          <p:nvPr/>
        </p:nvGrpSpPr>
        <p:grpSpPr>
          <a:xfrm>
            <a:off x="5930441" y="2127244"/>
            <a:ext cx="3008630" cy="1030274"/>
            <a:chOff x="5886452" y="2227212"/>
            <a:chExt cx="3008630" cy="1030274"/>
          </a:xfrm>
        </p:grpSpPr>
        <p:grpSp>
          <p:nvGrpSpPr>
            <p:cNvPr id="32" name="组合 31"/>
            <p:cNvGrpSpPr/>
            <p:nvPr/>
          </p:nvGrpSpPr>
          <p:grpSpPr>
            <a:xfrm>
              <a:off x="7086602" y="2227212"/>
              <a:ext cx="1808480" cy="1030274"/>
              <a:chOff x="6830754" y="906406"/>
              <a:chExt cx="1808480" cy="1030274"/>
            </a:xfrm>
          </p:grpSpPr>
          <p:sp>
            <p:nvSpPr>
              <p:cNvPr id="36" name="文本框 35"/>
              <p:cNvSpPr txBox="1"/>
              <p:nvPr/>
            </p:nvSpPr>
            <p:spPr>
              <a:xfrm>
                <a:off x="6830754" y="906406"/>
                <a:ext cx="1808480" cy="6819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目标市场</a:t>
                </a:r>
                <a:endPara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文本框 36"/>
              <p:cNvSpPr txBox="1"/>
              <p:nvPr/>
            </p:nvSpPr>
            <p:spPr>
              <a:xfrm>
                <a:off x="6830754" y="1513135"/>
                <a:ext cx="1667510" cy="4235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target market</a:t>
                </a:r>
                <a:endPara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5886452" y="2401510"/>
              <a:ext cx="971550" cy="750207"/>
              <a:chOff x="5886452" y="1080704"/>
              <a:chExt cx="971550" cy="750207"/>
            </a:xfrm>
          </p:grpSpPr>
          <p:sp>
            <p:nvSpPr>
              <p:cNvPr id="34" name="文本框 33"/>
              <p:cNvSpPr txBox="1"/>
              <p:nvPr/>
            </p:nvSpPr>
            <p:spPr>
              <a:xfrm>
                <a:off x="5886452" y="1101864"/>
                <a:ext cx="97155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bg1"/>
                    </a:solidFill>
                  </a:rPr>
                  <a:t>02</a:t>
                </a:r>
                <a:endParaRPr lang="zh-CN" altLang="en-US" sz="40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5" name="直接连接符 34"/>
              <p:cNvCxnSpPr/>
              <p:nvPr/>
            </p:nvCxnSpPr>
            <p:spPr>
              <a:xfrm>
                <a:off x="6787277" y="1080704"/>
                <a:ext cx="0" cy="75020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8" name="组合 37"/>
          <p:cNvGrpSpPr/>
          <p:nvPr/>
        </p:nvGrpSpPr>
        <p:grpSpPr>
          <a:xfrm>
            <a:off x="5930441" y="3416437"/>
            <a:ext cx="3580130" cy="1030274"/>
            <a:chOff x="5886452" y="3527508"/>
            <a:chExt cx="3580130" cy="1030274"/>
          </a:xfrm>
        </p:grpSpPr>
        <p:grpSp>
          <p:nvGrpSpPr>
            <p:cNvPr id="39" name="组合 38"/>
            <p:cNvGrpSpPr/>
            <p:nvPr/>
          </p:nvGrpSpPr>
          <p:grpSpPr>
            <a:xfrm>
              <a:off x="7086602" y="3527508"/>
              <a:ext cx="2379980" cy="1030274"/>
              <a:chOff x="6830754" y="906406"/>
              <a:chExt cx="2379980" cy="1030274"/>
            </a:xfrm>
          </p:grpSpPr>
          <p:sp>
            <p:nvSpPr>
              <p:cNvPr id="43" name="文本框 42"/>
              <p:cNvSpPr txBox="1"/>
              <p:nvPr/>
            </p:nvSpPr>
            <p:spPr>
              <a:xfrm>
                <a:off x="6830754" y="906406"/>
                <a:ext cx="2214880" cy="6819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市场与</a:t>
                </a:r>
                <a:r>
                  <a: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销售</a:t>
                </a:r>
                <a:endPara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6830754" y="1513135"/>
                <a:ext cx="2379980" cy="4235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altLang="zh-CN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Marketing and sales</a:t>
                </a:r>
                <a:endPara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5886452" y="3701806"/>
              <a:ext cx="971550" cy="750207"/>
              <a:chOff x="5886452" y="1080704"/>
              <a:chExt cx="971550" cy="750207"/>
            </a:xfrm>
          </p:grpSpPr>
          <p:sp>
            <p:nvSpPr>
              <p:cNvPr id="41" name="文本框 40"/>
              <p:cNvSpPr txBox="1"/>
              <p:nvPr/>
            </p:nvSpPr>
            <p:spPr>
              <a:xfrm>
                <a:off x="5886452" y="1101864"/>
                <a:ext cx="97155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bg1"/>
                    </a:solidFill>
                  </a:rPr>
                  <a:t>03</a:t>
                </a:r>
                <a:endParaRPr lang="zh-CN" altLang="en-US" sz="40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42" name="直接连接符 41"/>
              <p:cNvCxnSpPr/>
              <p:nvPr/>
            </p:nvCxnSpPr>
            <p:spPr>
              <a:xfrm>
                <a:off x="6787277" y="1080704"/>
                <a:ext cx="0" cy="75020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5" name="组合 44"/>
          <p:cNvGrpSpPr/>
          <p:nvPr/>
        </p:nvGrpSpPr>
        <p:grpSpPr>
          <a:xfrm>
            <a:off x="5930441" y="4705629"/>
            <a:ext cx="3597275" cy="1030274"/>
            <a:chOff x="5886452" y="4773984"/>
            <a:chExt cx="3597275" cy="1030274"/>
          </a:xfrm>
        </p:grpSpPr>
        <p:grpSp>
          <p:nvGrpSpPr>
            <p:cNvPr id="46" name="组合 45"/>
            <p:cNvGrpSpPr/>
            <p:nvPr/>
          </p:nvGrpSpPr>
          <p:grpSpPr>
            <a:xfrm>
              <a:off x="7086602" y="4773984"/>
              <a:ext cx="2397125" cy="1030274"/>
              <a:chOff x="6830754" y="906406"/>
              <a:chExt cx="2397125" cy="1030274"/>
            </a:xfrm>
          </p:grpSpPr>
          <p:sp>
            <p:nvSpPr>
              <p:cNvPr id="50" name="文本框 49"/>
              <p:cNvSpPr txBox="1"/>
              <p:nvPr/>
            </p:nvSpPr>
            <p:spPr>
              <a:xfrm>
                <a:off x="6830754" y="906406"/>
                <a:ext cx="1808480" cy="6819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未来发展</a:t>
                </a:r>
                <a:endPara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6830754" y="1513135"/>
                <a:ext cx="2397125" cy="4235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Future development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5886452" y="4948282"/>
              <a:ext cx="971550" cy="750207"/>
              <a:chOff x="5886452" y="1080704"/>
              <a:chExt cx="971550" cy="750207"/>
            </a:xfrm>
          </p:grpSpPr>
          <p:sp>
            <p:nvSpPr>
              <p:cNvPr id="48" name="文本框 47"/>
              <p:cNvSpPr txBox="1"/>
              <p:nvPr/>
            </p:nvSpPr>
            <p:spPr>
              <a:xfrm>
                <a:off x="5886452" y="1101864"/>
                <a:ext cx="97155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bg1"/>
                    </a:solidFill>
                  </a:rPr>
                  <a:t>04</a:t>
                </a:r>
                <a:endParaRPr lang="zh-CN" altLang="en-US" sz="40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49" name="直接连接符 48"/>
              <p:cNvCxnSpPr/>
              <p:nvPr/>
            </p:nvCxnSpPr>
            <p:spPr>
              <a:xfrm>
                <a:off x="6787277" y="1080704"/>
                <a:ext cx="0" cy="75020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立方体 53"/>
          <p:cNvSpPr/>
          <p:nvPr/>
        </p:nvSpPr>
        <p:spPr>
          <a:xfrm rot="13814686">
            <a:off x="11040558" y="381530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柱体 54"/>
          <p:cNvSpPr/>
          <p:nvPr/>
        </p:nvSpPr>
        <p:spPr>
          <a:xfrm rot="18223083">
            <a:off x="11107793" y="6037880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193141" y="1583983"/>
            <a:ext cx="5805716" cy="3690034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698500" sx="111000" sy="11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544773" y="1848477"/>
            <a:ext cx="5102454" cy="3161048"/>
          </a:xfrm>
          <a:prstGeom prst="rect">
            <a:avLst/>
          </a:prstGeom>
          <a:noFill/>
          <a:ln>
            <a:solidFill>
              <a:srgbClr val="9DD3F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481484" y="1952577"/>
            <a:ext cx="3362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bg1"/>
                </a:solidFill>
                <a:effectLst>
                  <a:outerShdw blurRad="3048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PART01</a:t>
            </a:r>
            <a:endParaRPr lang="zh-CN" altLang="en-US" sz="5400" b="1" dirty="0">
              <a:solidFill>
                <a:schemeClr val="bg1"/>
              </a:solidFill>
              <a:effectLst>
                <a:outerShdw blurRad="3048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870213" y="3008154"/>
            <a:ext cx="2451574" cy="2"/>
          </a:xfrm>
          <a:prstGeom prst="line">
            <a:avLst/>
          </a:prstGeom>
          <a:ln>
            <a:solidFill>
              <a:srgbClr val="9DD3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柱体 14"/>
          <p:cNvSpPr/>
          <p:nvPr/>
        </p:nvSpPr>
        <p:spPr>
          <a:xfrm rot="6916862">
            <a:off x="1452563" y="5768573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柱体 15"/>
          <p:cNvSpPr/>
          <p:nvPr/>
        </p:nvSpPr>
        <p:spPr>
          <a:xfrm rot="2502915">
            <a:off x="787403" y="565614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 rot="21152328">
            <a:off x="2762114" y="779584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 rot="2070452">
            <a:off x="-20394" y="3420743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 rot="18132523">
            <a:off x="5906156" y="6339739"/>
            <a:ext cx="751188" cy="751188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立方体 53"/>
          <p:cNvSpPr/>
          <p:nvPr/>
        </p:nvSpPr>
        <p:spPr>
          <a:xfrm rot="13814686">
            <a:off x="11040558" y="381530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柱体 54"/>
          <p:cNvSpPr/>
          <p:nvPr/>
        </p:nvSpPr>
        <p:spPr>
          <a:xfrm rot="18223083">
            <a:off x="11107793" y="6037880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4914900" y="3128764"/>
            <a:ext cx="2362200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项目宗旨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371975" y="3713291"/>
            <a:ext cx="344805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健康、安全、私密、幸福、实惠、新思维、新理念</a:t>
            </a:r>
            <a:endParaRPr lang="en-US" altLang="zh-CN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圆柱体 55"/>
          <p:cNvSpPr/>
          <p:nvPr/>
        </p:nvSpPr>
        <p:spPr>
          <a:xfrm rot="19365893">
            <a:off x="7093215" y="-464676"/>
            <a:ext cx="512161" cy="1245495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立方体 56"/>
          <p:cNvSpPr/>
          <p:nvPr/>
        </p:nvSpPr>
        <p:spPr>
          <a:xfrm rot="21152328">
            <a:off x="1978874" y="3274178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圆柱体 57"/>
          <p:cNvSpPr/>
          <p:nvPr/>
        </p:nvSpPr>
        <p:spPr>
          <a:xfrm rot="19365893">
            <a:off x="12312327" y="5225789"/>
            <a:ext cx="512161" cy="1245495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立方体 58"/>
          <p:cNvSpPr/>
          <p:nvPr/>
        </p:nvSpPr>
        <p:spPr>
          <a:xfrm rot="21152328">
            <a:off x="10746177" y="3547107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67443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4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5400000">
            <a:off x="452098" y="212271"/>
            <a:ext cx="408214" cy="310243"/>
          </a:xfrm>
          <a:prstGeom prst="triangle">
            <a:avLst/>
          </a:prstGeom>
          <a:solidFill>
            <a:srgbClr val="1F6FB5"/>
          </a:solidFill>
          <a:ln w="6350">
            <a:solidFill>
              <a:srgbClr val="9DD3FA"/>
            </a:solidFill>
          </a:ln>
          <a:effectLst>
            <a:outerShdw blurRad="406400" sx="99000" sy="99000" algn="ctr" rotWithShape="0">
              <a:srgbClr val="00206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5400000">
            <a:off x="649360" y="212273"/>
            <a:ext cx="408214" cy="310243"/>
          </a:xfrm>
          <a:prstGeom prst="triangle">
            <a:avLst/>
          </a:prstGeom>
          <a:solidFill>
            <a:srgbClr val="1F6FB5"/>
          </a:solidFill>
          <a:ln w="6350">
            <a:solidFill>
              <a:srgbClr val="9DD3FA"/>
            </a:solidFill>
          </a:ln>
          <a:effectLst>
            <a:outerShdw blurRad="406400" sx="99000" sy="99000" algn="ctr" rotWithShape="0">
              <a:srgbClr val="00206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087335" y="122111"/>
            <a:ext cx="3649397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市场与销售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立方体 53"/>
          <p:cNvSpPr/>
          <p:nvPr/>
        </p:nvSpPr>
        <p:spPr>
          <a:xfrm rot="13814686">
            <a:off x="11394565" y="229838"/>
            <a:ext cx="326005" cy="326005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 rot="13814686">
            <a:off x="11705329" y="257157"/>
            <a:ext cx="271366" cy="271366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6949242" y="1735563"/>
            <a:ext cx="4378770" cy="4446230"/>
            <a:chOff x="6924604" y="1447939"/>
            <a:chExt cx="4378770" cy="4446230"/>
          </a:xfrm>
          <a:effectLst>
            <a:outerShdw blurRad="660400" sx="102000" sy="102000" algn="ctr" rotWithShape="0">
              <a:prstClr val="black">
                <a:alpha val="33000"/>
              </a:prstClr>
            </a:outerShdw>
          </a:effectLst>
        </p:grpSpPr>
        <p:grpSp>
          <p:nvGrpSpPr>
            <p:cNvPr id="60" name="组合 59"/>
            <p:cNvGrpSpPr/>
            <p:nvPr/>
          </p:nvGrpSpPr>
          <p:grpSpPr>
            <a:xfrm>
              <a:off x="8119872" y="1447939"/>
              <a:ext cx="2011680" cy="2011680"/>
              <a:chOff x="8119872" y="1565169"/>
              <a:chExt cx="2011680" cy="2011680"/>
            </a:xfrm>
          </p:grpSpPr>
          <p:sp>
            <p:nvSpPr>
              <p:cNvPr id="76" name="菱形 75"/>
              <p:cNvSpPr/>
              <p:nvPr/>
            </p:nvSpPr>
            <p:spPr>
              <a:xfrm>
                <a:off x="8119872" y="1565169"/>
                <a:ext cx="2011680" cy="2011680"/>
              </a:xfrm>
              <a:prstGeom prst="diamond">
                <a:avLst/>
              </a:prstGeom>
              <a:blipFill dpi="0" rotWithShape="1">
                <a:blip r:embed="rId1"/>
                <a:srcRect/>
                <a:tile tx="152400" ty="152400" sx="100000" sy="100000" flip="none" algn="b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任意多边形 19"/>
              <p:cNvSpPr/>
              <p:nvPr/>
            </p:nvSpPr>
            <p:spPr>
              <a:xfrm>
                <a:off x="8248950" y="2071729"/>
                <a:ext cx="1753523" cy="1352633"/>
              </a:xfrm>
              <a:custGeom>
                <a:avLst/>
                <a:gdLst>
                  <a:gd name="connsiteX0" fmla="*/ 545930 w 2011680"/>
                  <a:gd name="connsiteY0" fmla="*/ 0 h 1551770"/>
                  <a:gd name="connsiteX1" fmla="*/ 1465750 w 2011680"/>
                  <a:gd name="connsiteY1" fmla="*/ 0 h 1551770"/>
                  <a:gd name="connsiteX2" fmla="*/ 2011680 w 2011680"/>
                  <a:gd name="connsiteY2" fmla="*/ 545930 h 1551770"/>
                  <a:gd name="connsiteX3" fmla="*/ 1005840 w 2011680"/>
                  <a:gd name="connsiteY3" fmla="*/ 1551770 h 1551770"/>
                  <a:gd name="connsiteX4" fmla="*/ 0 w 2011680"/>
                  <a:gd name="connsiteY4" fmla="*/ 545930 h 1551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1680" h="1551770">
                    <a:moveTo>
                      <a:pt x="545930" y="0"/>
                    </a:moveTo>
                    <a:lnTo>
                      <a:pt x="1465750" y="0"/>
                    </a:lnTo>
                    <a:lnTo>
                      <a:pt x="2011680" y="545930"/>
                    </a:lnTo>
                    <a:lnTo>
                      <a:pt x="1005840" y="1551770"/>
                    </a:lnTo>
                    <a:lnTo>
                      <a:pt x="0" y="54593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8781680" y="2365934"/>
                <a:ext cx="79248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1F6FB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健康</a:t>
                </a:r>
                <a:endParaRPr lang="zh-CN" altLang="en-US" sz="2400" dirty="0">
                  <a:solidFill>
                    <a:srgbClr val="1F6FB5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9291694" y="2676937"/>
              <a:ext cx="2011680" cy="2011680"/>
              <a:chOff x="9197910" y="2676937"/>
              <a:chExt cx="2011680" cy="2011680"/>
            </a:xfrm>
          </p:grpSpPr>
          <p:sp>
            <p:nvSpPr>
              <p:cNvPr id="73" name="菱形 72"/>
              <p:cNvSpPr/>
              <p:nvPr/>
            </p:nvSpPr>
            <p:spPr>
              <a:xfrm flipH="1">
                <a:off x="9197910" y="2676937"/>
                <a:ext cx="2011680" cy="2011680"/>
              </a:xfrm>
              <a:prstGeom prst="diamond">
                <a:avLst/>
              </a:prstGeom>
              <a:blipFill dpi="0" rotWithShape="1">
                <a:blip r:embed="rId1"/>
                <a:srcRect/>
                <a:tile tx="152400" ty="152400" sx="100000" sy="100000" flip="none" algn="br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任意多边形 16"/>
              <p:cNvSpPr/>
              <p:nvPr/>
            </p:nvSpPr>
            <p:spPr>
              <a:xfrm>
                <a:off x="9330708" y="3504533"/>
                <a:ext cx="1747908" cy="1049087"/>
              </a:xfrm>
              <a:custGeom>
                <a:avLst/>
                <a:gdLst>
                  <a:gd name="connsiteX0" fmla="*/ 201562 w 2011680"/>
                  <a:gd name="connsiteY0" fmla="*/ 0 h 1207402"/>
                  <a:gd name="connsiteX1" fmla="*/ 1810118 w 2011680"/>
                  <a:gd name="connsiteY1" fmla="*/ 0 h 1207402"/>
                  <a:gd name="connsiteX2" fmla="*/ 2011680 w 2011680"/>
                  <a:gd name="connsiteY2" fmla="*/ 201562 h 1207402"/>
                  <a:gd name="connsiteX3" fmla="*/ 1005840 w 2011680"/>
                  <a:gd name="connsiteY3" fmla="*/ 1207402 h 1207402"/>
                  <a:gd name="connsiteX4" fmla="*/ 0 w 2011680"/>
                  <a:gd name="connsiteY4" fmla="*/ 201562 h 1207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1680" h="1207402">
                    <a:moveTo>
                      <a:pt x="201562" y="0"/>
                    </a:moveTo>
                    <a:lnTo>
                      <a:pt x="1810118" y="0"/>
                    </a:lnTo>
                    <a:lnTo>
                      <a:pt x="2011680" y="201562"/>
                    </a:lnTo>
                    <a:lnTo>
                      <a:pt x="1005840" y="1207402"/>
                    </a:lnTo>
                    <a:lnTo>
                      <a:pt x="0" y="20156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9845226" y="3669619"/>
                <a:ext cx="79248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1F6FB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性福</a:t>
                </a:r>
                <a:endParaRPr lang="zh-CN" altLang="en-US" sz="2400" dirty="0">
                  <a:solidFill>
                    <a:srgbClr val="1F6FB5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6924604" y="2676937"/>
              <a:ext cx="2011680" cy="2011680"/>
              <a:chOff x="7041834" y="2676937"/>
              <a:chExt cx="2011680" cy="2011680"/>
            </a:xfrm>
          </p:grpSpPr>
          <p:sp>
            <p:nvSpPr>
              <p:cNvPr id="70" name="菱形 69"/>
              <p:cNvSpPr/>
              <p:nvPr/>
            </p:nvSpPr>
            <p:spPr>
              <a:xfrm>
                <a:off x="7041834" y="2676937"/>
                <a:ext cx="2011680" cy="2011680"/>
              </a:xfrm>
              <a:prstGeom prst="diamond">
                <a:avLst/>
              </a:prstGeom>
              <a:blipFill dpi="0" rotWithShape="1">
                <a:blip r:embed="rId2"/>
                <a:srcRect/>
                <a:tile tx="2527300" ty="1905000" sx="100000" sy="100000" flip="y" algn="ctr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任意多边形 10"/>
              <p:cNvSpPr/>
              <p:nvPr/>
            </p:nvSpPr>
            <p:spPr>
              <a:xfrm>
                <a:off x="7220473" y="3682777"/>
                <a:ext cx="1654402" cy="827201"/>
              </a:xfrm>
              <a:custGeom>
                <a:avLst/>
                <a:gdLst>
                  <a:gd name="connsiteX0" fmla="*/ 0 w 2011680"/>
                  <a:gd name="connsiteY0" fmla="*/ 0 h 1005840"/>
                  <a:gd name="connsiteX1" fmla="*/ 2011680 w 2011680"/>
                  <a:gd name="connsiteY1" fmla="*/ 0 h 1005840"/>
                  <a:gd name="connsiteX2" fmla="*/ 1005840 w 2011680"/>
                  <a:gd name="connsiteY2" fmla="*/ 1005840 h 1005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011680" h="1005840">
                    <a:moveTo>
                      <a:pt x="0" y="0"/>
                    </a:moveTo>
                    <a:lnTo>
                      <a:pt x="2011680" y="0"/>
                    </a:lnTo>
                    <a:lnTo>
                      <a:pt x="1005840" y="10058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文本框 71"/>
              <p:cNvSpPr txBox="1"/>
              <p:nvPr/>
            </p:nvSpPr>
            <p:spPr>
              <a:xfrm>
                <a:off x="7708571" y="3788705"/>
                <a:ext cx="79248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1F6FB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安全</a:t>
                </a:r>
                <a:endParaRPr lang="zh-CN" altLang="en-US" sz="2400" dirty="0">
                  <a:solidFill>
                    <a:srgbClr val="1F6FB5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8119872" y="3882489"/>
              <a:ext cx="2011680" cy="2011680"/>
              <a:chOff x="8119872" y="3788705"/>
              <a:chExt cx="2011680" cy="2011680"/>
            </a:xfrm>
          </p:grpSpPr>
          <p:sp>
            <p:nvSpPr>
              <p:cNvPr id="67" name="菱形 66"/>
              <p:cNvSpPr/>
              <p:nvPr/>
            </p:nvSpPr>
            <p:spPr>
              <a:xfrm>
                <a:off x="8119872" y="3788705"/>
                <a:ext cx="2011680" cy="2011680"/>
              </a:xfrm>
              <a:prstGeom prst="diamond">
                <a:avLst/>
              </a:prstGeom>
              <a:blipFill dpi="0" rotWithShape="1">
                <a:blip r:embed="rId1"/>
                <a:srcRect/>
                <a:tile tx="152400" ty="152400" sx="100000" sy="100000" flip="none" algn="t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任意多边形 13"/>
              <p:cNvSpPr/>
              <p:nvPr/>
            </p:nvSpPr>
            <p:spPr>
              <a:xfrm>
                <a:off x="8341579" y="4848958"/>
                <a:ext cx="1587967" cy="793984"/>
              </a:xfrm>
              <a:custGeom>
                <a:avLst/>
                <a:gdLst>
                  <a:gd name="connsiteX0" fmla="*/ 0 w 1334686"/>
                  <a:gd name="connsiteY0" fmla="*/ 0 h 667343"/>
                  <a:gd name="connsiteX1" fmla="*/ 1334686 w 1334686"/>
                  <a:gd name="connsiteY1" fmla="*/ 0 h 667343"/>
                  <a:gd name="connsiteX2" fmla="*/ 667343 w 1334686"/>
                  <a:gd name="connsiteY2" fmla="*/ 667343 h 66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34686" h="667343">
                    <a:moveTo>
                      <a:pt x="0" y="0"/>
                    </a:moveTo>
                    <a:lnTo>
                      <a:pt x="1334686" y="0"/>
                    </a:lnTo>
                    <a:lnTo>
                      <a:pt x="667343" y="66734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8786748" y="4957390"/>
                <a:ext cx="79248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1F6FB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私密</a:t>
                </a:r>
                <a:endParaRPr lang="zh-CN" altLang="en-US" sz="2400" dirty="0">
                  <a:solidFill>
                    <a:srgbClr val="1F6FB5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4" name="组合 63"/>
            <p:cNvGrpSpPr/>
            <p:nvPr/>
          </p:nvGrpSpPr>
          <p:grpSpPr>
            <a:xfrm>
              <a:off x="8840449" y="3313424"/>
              <a:ext cx="569976" cy="569976"/>
              <a:chOff x="5702808" y="1667239"/>
              <a:chExt cx="569976" cy="569976"/>
            </a:xfrm>
          </p:grpSpPr>
          <p:sp>
            <p:nvSpPr>
              <p:cNvPr id="65" name="椭圆 64"/>
              <p:cNvSpPr/>
              <p:nvPr/>
            </p:nvSpPr>
            <p:spPr>
              <a:xfrm>
                <a:off x="5702808" y="1667239"/>
                <a:ext cx="569976" cy="569976"/>
              </a:xfrm>
              <a:prstGeom prst="ellipse">
                <a:avLst/>
              </a:prstGeom>
              <a:solidFill>
                <a:srgbClr val="1F6FB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文本框 65"/>
              <p:cNvSpPr txBox="1"/>
              <p:nvPr/>
            </p:nvSpPr>
            <p:spPr>
              <a:xfrm>
                <a:off x="5702808" y="1844800"/>
                <a:ext cx="346879" cy="2603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十欢</a:t>
                </a:r>
                <a:endParaRPr lang="zh-CN" altLang="en-US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" name="文本框 3"/>
          <p:cNvSpPr txBox="1"/>
          <p:nvPr/>
        </p:nvSpPr>
        <p:spPr>
          <a:xfrm>
            <a:off x="1087120" y="1490345"/>
            <a:ext cx="5861685" cy="5259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为了给消费者提供更快捷、方便的服务，十欢分别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将在全国各大城市成立了分部，并与全国各主要城市的供货商和配送商建立了广泛的业务合作关系，形成了一个遍布全国各个大城市的品牌连锁店。。十欢将成为中国性健康产业的代名词。我们的产品，不仅使成年人在生理上更健康更快乐，也使他们在心理上得到满足和充实。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193141" y="1583983"/>
            <a:ext cx="5805716" cy="3690034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698500" sx="111000" sy="11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544773" y="1848477"/>
            <a:ext cx="5102454" cy="3161048"/>
          </a:xfrm>
          <a:prstGeom prst="rect">
            <a:avLst/>
          </a:prstGeom>
          <a:noFill/>
          <a:ln>
            <a:solidFill>
              <a:srgbClr val="9DD3F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481484" y="1952577"/>
            <a:ext cx="3362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bg1"/>
                </a:solidFill>
                <a:effectLst>
                  <a:outerShdw blurRad="3048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PART02</a:t>
            </a:r>
            <a:endParaRPr lang="zh-CN" altLang="en-US" sz="5400" b="1" dirty="0">
              <a:solidFill>
                <a:schemeClr val="bg1"/>
              </a:solidFill>
              <a:effectLst>
                <a:outerShdw blurRad="3048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870213" y="3008154"/>
            <a:ext cx="2451574" cy="2"/>
          </a:xfrm>
          <a:prstGeom prst="line">
            <a:avLst/>
          </a:prstGeom>
          <a:ln>
            <a:solidFill>
              <a:srgbClr val="9DD3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柱体 14"/>
          <p:cNvSpPr/>
          <p:nvPr/>
        </p:nvSpPr>
        <p:spPr>
          <a:xfrm rot="6916862">
            <a:off x="1452563" y="5768573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柱体 15"/>
          <p:cNvSpPr/>
          <p:nvPr/>
        </p:nvSpPr>
        <p:spPr>
          <a:xfrm rot="2502915">
            <a:off x="787403" y="565614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 rot="21152328">
            <a:off x="2762114" y="779584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 rot="2070452">
            <a:off x="-20394" y="3420743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 rot="18132523">
            <a:off x="5906156" y="6339739"/>
            <a:ext cx="751188" cy="751188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立方体 53"/>
          <p:cNvSpPr/>
          <p:nvPr/>
        </p:nvSpPr>
        <p:spPr>
          <a:xfrm rot="13814686">
            <a:off x="11040558" y="381530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柱体 54"/>
          <p:cNvSpPr/>
          <p:nvPr/>
        </p:nvSpPr>
        <p:spPr>
          <a:xfrm rot="18223083">
            <a:off x="11107793" y="6037880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4914900" y="3128764"/>
            <a:ext cx="2362200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目标市场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371975" y="3713291"/>
            <a:ext cx="3448050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target market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6" name="圆柱体 55"/>
          <p:cNvSpPr/>
          <p:nvPr/>
        </p:nvSpPr>
        <p:spPr>
          <a:xfrm rot="19365893">
            <a:off x="7093215" y="-464676"/>
            <a:ext cx="512161" cy="1245495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立方体 56"/>
          <p:cNvSpPr/>
          <p:nvPr/>
        </p:nvSpPr>
        <p:spPr>
          <a:xfrm rot="21152328">
            <a:off x="1978874" y="3274178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圆柱体 57"/>
          <p:cNvSpPr/>
          <p:nvPr/>
        </p:nvSpPr>
        <p:spPr>
          <a:xfrm rot="19365893">
            <a:off x="12312327" y="5225789"/>
            <a:ext cx="512161" cy="1245495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立方体 58"/>
          <p:cNvSpPr/>
          <p:nvPr/>
        </p:nvSpPr>
        <p:spPr>
          <a:xfrm rot="21152328">
            <a:off x="10746177" y="3547107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" r="63142" b="556"/>
          <a:stretch>
            <a:fillRect/>
          </a:stretch>
        </p:blipFill>
        <p:spPr>
          <a:xfrm>
            <a:off x="-1000086" y="930728"/>
            <a:ext cx="3622825" cy="6368143"/>
          </a:xfrm>
          <a:custGeom>
            <a:avLst/>
            <a:gdLst>
              <a:gd name="connsiteX0" fmla="*/ 408208 w 3789583"/>
              <a:gd name="connsiteY0" fmla="*/ 0 h 6762750"/>
              <a:gd name="connsiteX1" fmla="*/ 3789583 w 3789583"/>
              <a:gd name="connsiteY1" fmla="*/ 3381375 h 6762750"/>
              <a:gd name="connsiteX2" fmla="*/ 408208 w 3789583"/>
              <a:gd name="connsiteY2" fmla="*/ 6762750 h 6762750"/>
              <a:gd name="connsiteX3" fmla="*/ 62482 w 3789583"/>
              <a:gd name="connsiteY3" fmla="*/ 6745293 h 6762750"/>
              <a:gd name="connsiteX4" fmla="*/ 0 w 3789583"/>
              <a:gd name="connsiteY4" fmla="*/ 6737353 h 6762750"/>
              <a:gd name="connsiteX5" fmla="*/ 0 w 3789583"/>
              <a:gd name="connsiteY5" fmla="*/ 6400590 h 6762750"/>
              <a:gd name="connsiteX6" fmla="*/ 96647 w 3789583"/>
              <a:gd name="connsiteY6" fmla="*/ 6412871 h 6762750"/>
              <a:gd name="connsiteX7" fmla="*/ 408208 w 3789583"/>
              <a:gd name="connsiteY7" fmla="*/ 6428603 h 6762750"/>
              <a:gd name="connsiteX8" fmla="*/ 3455436 w 3789583"/>
              <a:gd name="connsiteY8" fmla="*/ 3381375 h 6762750"/>
              <a:gd name="connsiteX9" fmla="*/ 408208 w 3789583"/>
              <a:gd name="connsiteY9" fmla="*/ 334147 h 6762750"/>
              <a:gd name="connsiteX10" fmla="*/ 96647 w 3789583"/>
              <a:gd name="connsiteY10" fmla="*/ 349880 h 6762750"/>
              <a:gd name="connsiteX11" fmla="*/ 0 w 3789583"/>
              <a:gd name="connsiteY11" fmla="*/ 362160 h 6762750"/>
              <a:gd name="connsiteX12" fmla="*/ 0 w 3789583"/>
              <a:gd name="connsiteY12" fmla="*/ 25397 h 6762750"/>
              <a:gd name="connsiteX13" fmla="*/ 62482 w 3789583"/>
              <a:gd name="connsiteY13" fmla="*/ 17458 h 6762750"/>
              <a:gd name="connsiteX14" fmla="*/ 408208 w 3789583"/>
              <a:gd name="connsiteY14" fmla="*/ 0 h 676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789583" h="6762750">
                <a:moveTo>
                  <a:pt x="408208" y="0"/>
                </a:moveTo>
                <a:cubicBezTo>
                  <a:pt x="2275690" y="0"/>
                  <a:pt x="3789583" y="1513893"/>
                  <a:pt x="3789583" y="3381375"/>
                </a:cubicBezTo>
                <a:cubicBezTo>
                  <a:pt x="3789583" y="5248857"/>
                  <a:pt x="2275690" y="6762750"/>
                  <a:pt x="408208" y="6762750"/>
                </a:cubicBezTo>
                <a:cubicBezTo>
                  <a:pt x="291491" y="6762750"/>
                  <a:pt x="176154" y="6756837"/>
                  <a:pt x="62482" y="6745293"/>
                </a:cubicBezTo>
                <a:lnTo>
                  <a:pt x="0" y="6737353"/>
                </a:lnTo>
                <a:lnTo>
                  <a:pt x="0" y="6400590"/>
                </a:lnTo>
                <a:lnTo>
                  <a:pt x="96647" y="6412871"/>
                </a:lnTo>
                <a:cubicBezTo>
                  <a:pt x="199086" y="6423274"/>
                  <a:pt x="303025" y="6428603"/>
                  <a:pt x="408208" y="6428603"/>
                </a:cubicBezTo>
                <a:cubicBezTo>
                  <a:pt x="2091146" y="6428603"/>
                  <a:pt x="3455436" y="5064313"/>
                  <a:pt x="3455436" y="3381375"/>
                </a:cubicBezTo>
                <a:cubicBezTo>
                  <a:pt x="3455436" y="1698437"/>
                  <a:pt x="2091146" y="334147"/>
                  <a:pt x="408208" y="334147"/>
                </a:cubicBezTo>
                <a:cubicBezTo>
                  <a:pt x="303025" y="334147"/>
                  <a:pt x="199086" y="339476"/>
                  <a:pt x="96647" y="349880"/>
                </a:cubicBezTo>
                <a:lnTo>
                  <a:pt x="0" y="362160"/>
                </a:lnTo>
                <a:lnTo>
                  <a:pt x="0" y="25397"/>
                </a:lnTo>
                <a:lnTo>
                  <a:pt x="62482" y="17458"/>
                </a:lnTo>
                <a:cubicBezTo>
                  <a:pt x="176154" y="5914"/>
                  <a:pt x="291491" y="0"/>
                  <a:pt x="408208" y="0"/>
                </a:cubicBezTo>
                <a:close/>
              </a:path>
            </a:pathLst>
          </a:custGeom>
          <a:effectLst>
            <a:outerShdw blurRad="508000" sx="102000" sy="102000" algn="ctr" rotWithShape="0">
              <a:prstClr val="black">
                <a:alpha val="27000"/>
              </a:prstClr>
            </a:outerShdw>
          </a:effectLst>
        </p:spPr>
      </p:pic>
      <p:sp>
        <p:nvSpPr>
          <p:cNvPr id="2" name="来源：公众号：陈西设计之家"/>
          <p:cNvSpPr/>
          <p:nvPr/>
        </p:nvSpPr>
        <p:spPr>
          <a:xfrm>
            <a:off x="0" y="0"/>
            <a:ext cx="12192000" cy="767443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4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5400000">
            <a:off x="452098" y="212271"/>
            <a:ext cx="408214" cy="310243"/>
          </a:xfrm>
          <a:prstGeom prst="triangle">
            <a:avLst/>
          </a:prstGeom>
          <a:solidFill>
            <a:srgbClr val="1F6FB5"/>
          </a:solidFill>
          <a:ln w="6350">
            <a:solidFill>
              <a:srgbClr val="9DD3FA"/>
            </a:solidFill>
          </a:ln>
          <a:effectLst>
            <a:outerShdw blurRad="406400" sx="99000" sy="99000" algn="ctr" rotWithShape="0">
              <a:srgbClr val="00206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5400000">
            <a:off x="649360" y="212273"/>
            <a:ext cx="408214" cy="310243"/>
          </a:xfrm>
          <a:prstGeom prst="triangle">
            <a:avLst/>
          </a:prstGeom>
          <a:solidFill>
            <a:srgbClr val="1F6FB5"/>
          </a:solidFill>
          <a:ln w="6350">
            <a:solidFill>
              <a:srgbClr val="9DD3FA"/>
            </a:solidFill>
          </a:ln>
          <a:effectLst>
            <a:outerShdw blurRad="406400" sx="99000" sy="99000" algn="ctr" rotWithShape="0">
              <a:srgbClr val="00206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087335" y="122111"/>
            <a:ext cx="3649397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目标市场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立方体 53"/>
          <p:cNvSpPr/>
          <p:nvPr/>
        </p:nvSpPr>
        <p:spPr>
          <a:xfrm rot="13814686">
            <a:off x="11394565" y="229838"/>
            <a:ext cx="326005" cy="326005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 rot="13814686">
            <a:off x="11705329" y="257157"/>
            <a:ext cx="271366" cy="271366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3871226" y="1634449"/>
            <a:ext cx="4449548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行业背景</a:t>
            </a:r>
            <a:endParaRPr lang="zh-CN" alt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621915" y="2511425"/>
            <a:ext cx="6713220" cy="4076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趣用品产业本身是一个满足人性需要的产业，可以做得很有高科技，很有创造性。不算金钱成本的话，中国人算是有途径接触来自全世界的各色情趣产品，如果人们有性情趣知识储备，就能做出正确的选择和判断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实上，那些消费能力比较高、有相当教育与视野的人士，比一般人更容易接受新鲜事物，接受速度也比较快。他们愿意购买一些情趣用品，享受其它形式的性爱，所以在一定时期内，他们对情趣产品的购买欲和使用率是比较高的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ctr" fontAlgn="auto">
              <a:lnSpc>
                <a:spcPct val="120000"/>
              </a:lnSpc>
            </a:pP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过从另一角度来说，高消费、高教育程度的人士在性方面也比较容易压抑，因为他们有他们的社会角色和位置，不能像社会草根那样直率地表达性爱，需要包装和迂回。因此，情趣用品也可以满足上层人士在社会规范下无法实现的性需要。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7" t="873" r="43705" b="516"/>
          <a:stretch>
            <a:fillRect/>
          </a:stretch>
        </p:blipFill>
        <p:spPr>
          <a:xfrm flipH="1">
            <a:off x="9335900" y="930728"/>
            <a:ext cx="3622825" cy="6368143"/>
          </a:xfrm>
          <a:custGeom>
            <a:avLst/>
            <a:gdLst>
              <a:gd name="connsiteX0" fmla="*/ 408208 w 3789583"/>
              <a:gd name="connsiteY0" fmla="*/ 0 h 6762750"/>
              <a:gd name="connsiteX1" fmla="*/ 3789583 w 3789583"/>
              <a:gd name="connsiteY1" fmla="*/ 3381375 h 6762750"/>
              <a:gd name="connsiteX2" fmla="*/ 408208 w 3789583"/>
              <a:gd name="connsiteY2" fmla="*/ 6762750 h 6762750"/>
              <a:gd name="connsiteX3" fmla="*/ 62482 w 3789583"/>
              <a:gd name="connsiteY3" fmla="*/ 6745293 h 6762750"/>
              <a:gd name="connsiteX4" fmla="*/ 0 w 3789583"/>
              <a:gd name="connsiteY4" fmla="*/ 6737353 h 6762750"/>
              <a:gd name="connsiteX5" fmla="*/ 0 w 3789583"/>
              <a:gd name="connsiteY5" fmla="*/ 6400590 h 6762750"/>
              <a:gd name="connsiteX6" fmla="*/ 96647 w 3789583"/>
              <a:gd name="connsiteY6" fmla="*/ 6412871 h 6762750"/>
              <a:gd name="connsiteX7" fmla="*/ 408208 w 3789583"/>
              <a:gd name="connsiteY7" fmla="*/ 6428603 h 6762750"/>
              <a:gd name="connsiteX8" fmla="*/ 3455436 w 3789583"/>
              <a:gd name="connsiteY8" fmla="*/ 3381375 h 6762750"/>
              <a:gd name="connsiteX9" fmla="*/ 408208 w 3789583"/>
              <a:gd name="connsiteY9" fmla="*/ 334147 h 6762750"/>
              <a:gd name="connsiteX10" fmla="*/ 96647 w 3789583"/>
              <a:gd name="connsiteY10" fmla="*/ 349880 h 6762750"/>
              <a:gd name="connsiteX11" fmla="*/ 0 w 3789583"/>
              <a:gd name="connsiteY11" fmla="*/ 362160 h 6762750"/>
              <a:gd name="connsiteX12" fmla="*/ 0 w 3789583"/>
              <a:gd name="connsiteY12" fmla="*/ 25397 h 6762750"/>
              <a:gd name="connsiteX13" fmla="*/ 62482 w 3789583"/>
              <a:gd name="connsiteY13" fmla="*/ 17458 h 6762750"/>
              <a:gd name="connsiteX14" fmla="*/ 408208 w 3789583"/>
              <a:gd name="connsiteY14" fmla="*/ 0 h 676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789583" h="6762750">
                <a:moveTo>
                  <a:pt x="408208" y="0"/>
                </a:moveTo>
                <a:cubicBezTo>
                  <a:pt x="2275690" y="0"/>
                  <a:pt x="3789583" y="1513893"/>
                  <a:pt x="3789583" y="3381375"/>
                </a:cubicBezTo>
                <a:cubicBezTo>
                  <a:pt x="3789583" y="5248857"/>
                  <a:pt x="2275690" y="6762750"/>
                  <a:pt x="408208" y="6762750"/>
                </a:cubicBezTo>
                <a:cubicBezTo>
                  <a:pt x="291491" y="6762750"/>
                  <a:pt x="176154" y="6756837"/>
                  <a:pt x="62482" y="6745293"/>
                </a:cubicBezTo>
                <a:lnTo>
                  <a:pt x="0" y="6737353"/>
                </a:lnTo>
                <a:lnTo>
                  <a:pt x="0" y="6400590"/>
                </a:lnTo>
                <a:lnTo>
                  <a:pt x="96647" y="6412871"/>
                </a:lnTo>
                <a:cubicBezTo>
                  <a:pt x="199086" y="6423274"/>
                  <a:pt x="303025" y="6428603"/>
                  <a:pt x="408208" y="6428603"/>
                </a:cubicBezTo>
                <a:cubicBezTo>
                  <a:pt x="2091146" y="6428603"/>
                  <a:pt x="3455436" y="5064313"/>
                  <a:pt x="3455436" y="3381375"/>
                </a:cubicBezTo>
                <a:cubicBezTo>
                  <a:pt x="3455436" y="1698437"/>
                  <a:pt x="2091146" y="334147"/>
                  <a:pt x="408208" y="334147"/>
                </a:cubicBezTo>
                <a:cubicBezTo>
                  <a:pt x="303025" y="334147"/>
                  <a:pt x="199086" y="339476"/>
                  <a:pt x="96647" y="349880"/>
                </a:cubicBezTo>
                <a:lnTo>
                  <a:pt x="0" y="362160"/>
                </a:lnTo>
                <a:lnTo>
                  <a:pt x="0" y="25397"/>
                </a:lnTo>
                <a:lnTo>
                  <a:pt x="62482" y="17458"/>
                </a:lnTo>
                <a:cubicBezTo>
                  <a:pt x="176154" y="5914"/>
                  <a:pt x="291491" y="0"/>
                  <a:pt x="408208" y="0"/>
                </a:cubicBezTo>
                <a:close/>
              </a:path>
            </a:pathLst>
          </a:custGeom>
          <a:effectLst>
            <a:outerShdw blurRad="508000" sx="102000" sy="102000" algn="ctr" rotWithShape="0">
              <a:prstClr val="black">
                <a:alpha val="27000"/>
              </a:prstClr>
            </a:outerShdw>
          </a:effectLst>
        </p:spPr>
      </p:pic>
      <p:cxnSp>
        <p:nvCxnSpPr>
          <p:cNvPr id="10" name="直接箭头连接符 9"/>
          <p:cNvCxnSpPr/>
          <p:nvPr/>
        </p:nvCxnSpPr>
        <p:spPr>
          <a:xfrm>
            <a:off x="6095999" y="5731329"/>
            <a:ext cx="0" cy="538842"/>
          </a:xfrm>
          <a:prstGeom prst="straightConnector1">
            <a:avLst/>
          </a:prstGeom>
          <a:ln w="12700">
            <a:solidFill>
              <a:srgbClr val="9DD3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572985" y="3407610"/>
            <a:ext cx="1028700" cy="1028700"/>
          </a:xfrm>
          <a:prstGeom prst="ellipse">
            <a:avLst/>
          </a:prstGeom>
          <a:solidFill>
            <a:srgbClr val="1F6FB5"/>
          </a:solidFill>
          <a:ln>
            <a:noFill/>
          </a:ln>
          <a:effectLst>
            <a:outerShdw blurRad="5461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0424216" y="3407610"/>
            <a:ext cx="1028700" cy="1028700"/>
          </a:xfrm>
          <a:prstGeom prst="ellipse">
            <a:avLst/>
          </a:prstGeom>
          <a:solidFill>
            <a:srgbClr val="1F6FB5"/>
          </a:solidFill>
          <a:ln>
            <a:noFill/>
          </a:ln>
          <a:effectLst>
            <a:outerShdw blurRad="5461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71277" y="3598794"/>
            <a:ext cx="1027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</a:rPr>
              <a:t>01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0414146" y="3598794"/>
            <a:ext cx="1027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</a:rPr>
              <a:t>02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38726" y="1638301"/>
            <a:ext cx="10714548" cy="4212674"/>
          </a:xfrm>
          <a:prstGeom prst="rect">
            <a:avLst/>
          </a:prstGeom>
          <a:solidFill>
            <a:srgbClr val="1F6FB5"/>
          </a:solidFill>
          <a:ln>
            <a:solidFill>
              <a:srgbClr val="9DD3FA"/>
            </a:solidFill>
          </a:ln>
          <a:effectLst>
            <a:outerShdw blurRad="5461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767443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4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5400000">
            <a:off x="452098" y="212271"/>
            <a:ext cx="408214" cy="310243"/>
          </a:xfrm>
          <a:prstGeom prst="triangle">
            <a:avLst/>
          </a:prstGeom>
          <a:solidFill>
            <a:srgbClr val="1F6FB5"/>
          </a:solidFill>
          <a:ln w="6350">
            <a:solidFill>
              <a:srgbClr val="9DD3FA"/>
            </a:solidFill>
          </a:ln>
          <a:effectLst>
            <a:outerShdw blurRad="406400" sx="99000" sy="99000" algn="ctr" rotWithShape="0">
              <a:srgbClr val="00206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5400000">
            <a:off x="649360" y="212273"/>
            <a:ext cx="408214" cy="310243"/>
          </a:xfrm>
          <a:prstGeom prst="triangle">
            <a:avLst/>
          </a:prstGeom>
          <a:solidFill>
            <a:srgbClr val="1F6FB5"/>
          </a:solidFill>
          <a:ln w="6350">
            <a:solidFill>
              <a:srgbClr val="9DD3FA"/>
            </a:solidFill>
          </a:ln>
          <a:effectLst>
            <a:outerShdw blurRad="406400" sx="99000" sy="99000" algn="ctr" rotWithShape="0">
              <a:srgbClr val="00206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087335" y="122111"/>
            <a:ext cx="3649397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目标市场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立方体 53"/>
          <p:cNvSpPr/>
          <p:nvPr/>
        </p:nvSpPr>
        <p:spPr>
          <a:xfrm rot="13814686">
            <a:off x="11394565" y="229838"/>
            <a:ext cx="326005" cy="326005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 rot="13814686">
            <a:off x="11705329" y="257157"/>
            <a:ext cx="271366" cy="271366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1692447" y="1132018"/>
            <a:ext cx="2747110" cy="5169118"/>
            <a:chOff x="2243990" y="1132018"/>
            <a:chExt cx="2747110" cy="5169118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23" t="28653" r="22117" b="4775"/>
            <a:stretch>
              <a:fillRect/>
            </a:stretch>
          </p:blipFill>
          <p:spPr>
            <a:xfrm>
              <a:off x="2598056" y="1638301"/>
              <a:ext cx="2162629" cy="3914946"/>
            </a:xfrm>
            <a:prstGeom prst="rect">
              <a:avLst/>
            </a:prstGeom>
            <a:effectLst>
              <a:outerShdw blurRad="3937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429" t="3333" r="33307" b="8335"/>
            <a:stretch>
              <a:fillRect/>
            </a:stretch>
          </p:blipFill>
          <p:spPr>
            <a:xfrm>
              <a:off x="2243990" y="1132018"/>
              <a:ext cx="2747110" cy="5169118"/>
            </a:xfrm>
            <a:custGeom>
              <a:avLst/>
              <a:gdLst>
                <a:gd name="connsiteX0" fmla="*/ 417500 w 2747110"/>
                <a:gd name="connsiteY0" fmla="*/ 740863 h 5169118"/>
                <a:gd name="connsiteX1" fmla="*/ 417500 w 2747110"/>
                <a:gd name="connsiteY1" fmla="*/ 4428254 h 5169118"/>
                <a:gd name="connsiteX2" fmla="*/ 2502267 w 2747110"/>
                <a:gd name="connsiteY2" fmla="*/ 4428254 h 5169118"/>
                <a:gd name="connsiteX3" fmla="*/ 2502267 w 2747110"/>
                <a:gd name="connsiteY3" fmla="*/ 740863 h 5169118"/>
                <a:gd name="connsiteX4" fmla="*/ 0 w 2747110"/>
                <a:gd name="connsiteY4" fmla="*/ 0 h 5169118"/>
                <a:gd name="connsiteX5" fmla="*/ 2747110 w 2747110"/>
                <a:gd name="connsiteY5" fmla="*/ 0 h 5169118"/>
                <a:gd name="connsiteX6" fmla="*/ 2747110 w 2747110"/>
                <a:gd name="connsiteY6" fmla="*/ 5169118 h 5169118"/>
                <a:gd name="connsiteX7" fmla="*/ 0 w 2747110"/>
                <a:gd name="connsiteY7" fmla="*/ 5169118 h 516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47110" h="5169118">
                  <a:moveTo>
                    <a:pt x="417500" y="740863"/>
                  </a:moveTo>
                  <a:lnTo>
                    <a:pt x="417500" y="4428254"/>
                  </a:lnTo>
                  <a:lnTo>
                    <a:pt x="2502267" y="4428254"/>
                  </a:lnTo>
                  <a:lnTo>
                    <a:pt x="2502267" y="740863"/>
                  </a:lnTo>
                  <a:close/>
                  <a:moveTo>
                    <a:pt x="0" y="0"/>
                  </a:moveTo>
                  <a:lnTo>
                    <a:pt x="2747110" y="0"/>
                  </a:lnTo>
                  <a:lnTo>
                    <a:pt x="2747110" y="5169118"/>
                  </a:lnTo>
                  <a:lnTo>
                    <a:pt x="0" y="5169118"/>
                  </a:lnTo>
                  <a:close/>
                </a:path>
              </a:pathLst>
            </a:cu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8" name="文本框 27"/>
          <p:cNvSpPr txBox="1"/>
          <p:nvPr/>
        </p:nvSpPr>
        <p:spPr>
          <a:xfrm>
            <a:off x="4890119" y="2202589"/>
            <a:ext cx="241176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大学城</a:t>
            </a: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周围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890118" y="2582999"/>
            <a:ext cx="3448677" cy="138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学习压力大，需要在工作学习之余放松身心，参与休闲活动。前期会进行一定的推广，增加人们的了解力度和购买意识，会举办多场讲座，让人们更加的认识用品的好处与坏处，如何美好有不失“性福”。</a:t>
            </a:r>
            <a:endParaRPr altLang="zh-CN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201254" y="2202589"/>
            <a:ext cx="241176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线上网络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201253" y="2582999"/>
            <a:ext cx="3448677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在电商进行售卖，利用好现在的短视频平台以及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电商直播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890119" y="4026782"/>
            <a:ext cx="241176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酒店</a:t>
            </a: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附近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4890118" y="4407192"/>
            <a:ext cx="3448677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对各个酒店周围进行布控，主打无人售卖，做好各个产品，面对情侣或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上班族。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201254" y="4026782"/>
            <a:ext cx="241176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需求</a:t>
            </a: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人士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8201253" y="4407192"/>
            <a:ext cx="3448677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对自身有序的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单身人员。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193141" y="1583983"/>
            <a:ext cx="5805716" cy="3690034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698500" sx="111000" sy="11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544773" y="1848477"/>
            <a:ext cx="5102454" cy="3161048"/>
          </a:xfrm>
          <a:prstGeom prst="rect">
            <a:avLst/>
          </a:prstGeom>
          <a:noFill/>
          <a:ln>
            <a:solidFill>
              <a:srgbClr val="9DD3F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481484" y="1952577"/>
            <a:ext cx="3362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bg1"/>
                </a:solidFill>
                <a:effectLst>
                  <a:outerShdw blurRad="3048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PART03</a:t>
            </a:r>
            <a:endParaRPr lang="zh-CN" altLang="en-US" sz="5400" b="1" dirty="0">
              <a:solidFill>
                <a:schemeClr val="bg1"/>
              </a:solidFill>
              <a:effectLst>
                <a:outerShdw blurRad="3048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870213" y="3008154"/>
            <a:ext cx="2451574" cy="2"/>
          </a:xfrm>
          <a:prstGeom prst="line">
            <a:avLst/>
          </a:prstGeom>
          <a:ln>
            <a:solidFill>
              <a:srgbClr val="9DD3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柱体 14"/>
          <p:cNvSpPr/>
          <p:nvPr/>
        </p:nvSpPr>
        <p:spPr>
          <a:xfrm rot="6916862">
            <a:off x="1452563" y="5768573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柱体 15"/>
          <p:cNvSpPr/>
          <p:nvPr/>
        </p:nvSpPr>
        <p:spPr>
          <a:xfrm rot="2502915">
            <a:off x="787403" y="565614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 rot="21152328">
            <a:off x="2762114" y="779584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 rot="2070452">
            <a:off x="-20394" y="3420743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 rot="18132523">
            <a:off x="5906156" y="6339739"/>
            <a:ext cx="751188" cy="751188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立方体 53"/>
          <p:cNvSpPr/>
          <p:nvPr/>
        </p:nvSpPr>
        <p:spPr>
          <a:xfrm rot="13814686">
            <a:off x="11040558" y="381530"/>
            <a:ext cx="627964" cy="627964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柱体 54"/>
          <p:cNvSpPr/>
          <p:nvPr/>
        </p:nvSpPr>
        <p:spPr>
          <a:xfrm rot="18223083">
            <a:off x="11107793" y="6037880"/>
            <a:ext cx="200025" cy="486429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4914900" y="3128764"/>
            <a:ext cx="2362200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市场与销售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371975" y="3713291"/>
            <a:ext cx="3448050" cy="959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dolor sit amet, consectetuer adipiscing elit. Maecenas porttitor congue massa. Fusce posuere, magna sed pulvinar ultricies, </a:t>
            </a:r>
            <a:r>
              <a:rPr lang="en-US" altLang="zh-CN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purus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lectus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圆柱体 55"/>
          <p:cNvSpPr/>
          <p:nvPr/>
        </p:nvSpPr>
        <p:spPr>
          <a:xfrm rot="19365893">
            <a:off x="7093215" y="-464676"/>
            <a:ext cx="512161" cy="1245495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立方体 56"/>
          <p:cNvSpPr/>
          <p:nvPr/>
        </p:nvSpPr>
        <p:spPr>
          <a:xfrm rot="21152328">
            <a:off x="1978874" y="3274178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圆柱体 57"/>
          <p:cNvSpPr/>
          <p:nvPr/>
        </p:nvSpPr>
        <p:spPr>
          <a:xfrm rot="19365893">
            <a:off x="12312327" y="5225789"/>
            <a:ext cx="512161" cy="1245495"/>
          </a:xfrm>
          <a:prstGeom prst="can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立方体 58"/>
          <p:cNvSpPr/>
          <p:nvPr/>
        </p:nvSpPr>
        <p:spPr>
          <a:xfrm rot="21152328">
            <a:off x="10746177" y="3547107"/>
            <a:ext cx="332369" cy="332369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67443"/>
          </a:xfrm>
          <a:prstGeom prst="rect">
            <a:avLst/>
          </a:prstGeom>
          <a:solidFill>
            <a:srgbClr val="1F6FB5"/>
          </a:solidFill>
          <a:ln>
            <a:noFill/>
          </a:ln>
          <a:effectLst>
            <a:outerShdw blurRad="558800" sx="99000" sy="99000" algn="ctr" rotWithShape="0">
              <a:prstClr val="black">
                <a:alpha val="4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5400000">
            <a:off x="452098" y="212271"/>
            <a:ext cx="408214" cy="310243"/>
          </a:xfrm>
          <a:prstGeom prst="triangle">
            <a:avLst/>
          </a:prstGeom>
          <a:solidFill>
            <a:srgbClr val="1F6FB5"/>
          </a:solidFill>
          <a:ln w="6350">
            <a:solidFill>
              <a:srgbClr val="9DD3FA"/>
            </a:solidFill>
          </a:ln>
          <a:effectLst>
            <a:outerShdw blurRad="406400" sx="99000" sy="99000" algn="ctr" rotWithShape="0">
              <a:srgbClr val="00206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5400000">
            <a:off x="649360" y="212273"/>
            <a:ext cx="408214" cy="310243"/>
          </a:xfrm>
          <a:prstGeom prst="triangle">
            <a:avLst/>
          </a:prstGeom>
          <a:solidFill>
            <a:srgbClr val="1F6FB5"/>
          </a:solidFill>
          <a:ln w="6350">
            <a:solidFill>
              <a:srgbClr val="9DD3FA"/>
            </a:solidFill>
          </a:ln>
          <a:effectLst>
            <a:outerShdw blurRad="406400" sx="99000" sy="99000" algn="ctr" rotWithShape="0">
              <a:srgbClr val="00206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087335" y="122111"/>
            <a:ext cx="3649397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项目宗旨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立方体 53"/>
          <p:cNvSpPr/>
          <p:nvPr/>
        </p:nvSpPr>
        <p:spPr>
          <a:xfrm rot="13814686">
            <a:off x="11394565" y="229838"/>
            <a:ext cx="326005" cy="326005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 rot="13814686">
            <a:off x="11705329" y="257157"/>
            <a:ext cx="271366" cy="271366"/>
          </a:xfrm>
          <a:prstGeom prst="cube">
            <a:avLst/>
          </a:prstGeom>
          <a:solidFill>
            <a:srgbClr val="1F6FB5"/>
          </a:solidFill>
          <a:ln>
            <a:noFill/>
          </a:ln>
          <a:effectLst>
            <a:outerShdw blurRad="469900" sx="102000" sy="102000" algn="ctr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56" t="28653" r="13539" b="4775"/>
          <a:stretch>
            <a:fillRect/>
          </a:stretch>
        </p:blipFill>
        <p:spPr>
          <a:xfrm>
            <a:off x="4736732" y="1981367"/>
            <a:ext cx="2828532" cy="3914946"/>
          </a:xfrm>
          <a:prstGeom prst="rect">
            <a:avLst/>
          </a:prstGeom>
          <a:effectLst>
            <a:outerShdw blurRad="3937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42" name="组合 41"/>
          <p:cNvGrpSpPr/>
          <p:nvPr/>
        </p:nvGrpSpPr>
        <p:grpSpPr>
          <a:xfrm>
            <a:off x="8061671" y="2125260"/>
            <a:ext cx="3495896" cy="1025570"/>
            <a:chOff x="1211734" y="840894"/>
            <a:chExt cx="3495896" cy="1025570"/>
          </a:xfrm>
        </p:grpSpPr>
        <p:sp>
          <p:nvSpPr>
            <p:cNvPr id="43" name="文本框 42"/>
            <p:cNvSpPr txBox="1"/>
            <p:nvPr/>
          </p:nvSpPr>
          <p:spPr>
            <a:xfrm>
              <a:off x="1211734" y="840894"/>
              <a:ext cx="2411761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安全</a:t>
              </a:r>
              <a:endPara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1211734" y="1221304"/>
              <a:ext cx="349589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对电动产品进行防水处理，保证机器运转</a:t>
              </a:r>
              <a:r>
                <a:rPr lang="zh-CN" alt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正常。</a:t>
              </a:r>
              <a:endPara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8061671" y="1602040"/>
            <a:ext cx="696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8061671" y="4450938"/>
            <a:ext cx="3495896" cy="748710"/>
            <a:chOff x="1211734" y="840894"/>
            <a:chExt cx="3495896" cy="748710"/>
          </a:xfrm>
        </p:grpSpPr>
        <p:sp>
          <p:nvSpPr>
            <p:cNvPr id="47" name="文本框 46"/>
            <p:cNvSpPr txBox="1"/>
            <p:nvPr/>
          </p:nvSpPr>
          <p:spPr>
            <a:xfrm>
              <a:off x="1211734" y="840894"/>
              <a:ext cx="2411761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性福</a:t>
              </a:r>
              <a:endPara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1211734" y="1221304"/>
              <a:ext cx="3495896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多功能，多</a:t>
              </a:r>
              <a:r>
                <a:rPr lang="zh-CN" alt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种类。</a:t>
              </a:r>
              <a:endPara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8061671" y="3927718"/>
            <a:ext cx="696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396751" y="2125260"/>
            <a:ext cx="3495896" cy="1025570"/>
            <a:chOff x="1211734" y="840894"/>
            <a:chExt cx="3495896" cy="1025570"/>
          </a:xfrm>
        </p:grpSpPr>
        <p:sp>
          <p:nvSpPr>
            <p:cNvPr id="51" name="文本框 50"/>
            <p:cNvSpPr txBox="1"/>
            <p:nvPr/>
          </p:nvSpPr>
          <p:spPr>
            <a:xfrm>
              <a:off x="2295869" y="840894"/>
              <a:ext cx="2411761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健康</a:t>
              </a:r>
              <a:endPara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1211734" y="1221304"/>
              <a:ext cx="349589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采用天然橡胶等材料保证不会过敏和意外情况。</a:t>
              </a:r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endPara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3195961" y="1602040"/>
            <a:ext cx="696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396751" y="4462060"/>
            <a:ext cx="3495896" cy="1025570"/>
            <a:chOff x="1211734" y="840894"/>
            <a:chExt cx="3495896" cy="1025570"/>
          </a:xfrm>
        </p:grpSpPr>
        <p:sp>
          <p:nvSpPr>
            <p:cNvPr id="60" name="文本框 59"/>
            <p:cNvSpPr txBox="1"/>
            <p:nvPr/>
          </p:nvSpPr>
          <p:spPr>
            <a:xfrm>
              <a:off x="2295869" y="840894"/>
              <a:ext cx="2411761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私密</a:t>
              </a:r>
              <a:endPara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1211734" y="1221304"/>
              <a:ext cx="349589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保护用户隐私，拒绝泄露客户信息。</a:t>
              </a:r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endPara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3195961" y="3938840"/>
            <a:ext cx="696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1372</Words>
  <Application>WPS 演示</Application>
  <PresentationFormat>宽屏</PresentationFormat>
  <Paragraphs>143</Paragraphs>
  <Slides>12</Slides>
  <Notes>4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来源：公众号：陈西设计之家</Company>
  <LinksUpToDate>false</LinksUpToDate>
  <SharedDoc>false</SharedDoc>
  <HyperlinksChanged>false</HyperlinksChanged>
  <AppVersion>14.0000</AppVersion>
  <HyperlinkBase>来源：公众号：陈西设计之家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来源：公众号：陈西设计之家</dc:title>
  <dc:creator>西 陈</dc:creator>
  <cp:keywords>来源：公众号：陈西设计之家</cp:keywords>
  <dc:description>来源：公众号：陈西设计之家</dc:description>
  <dc:subject>来源：公众号：陈西设计之家</dc:subject>
  <cp:category>来源：公众号：陈西设计之家</cp:category>
  <cp:lastModifiedBy>Hai先生</cp:lastModifiedBy>
  <cp:revision>43</cp:revision>
  <dcterms:created xsi:type="dcterms:W3CDTF">2019-06-05T03:56:00Z</dcterms:created>
  <dcterms:modified xsi:type="dcterms:W3CDTF">2021-11-24T05:57:06Z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B429068422884C76B9B40A6E885077F4</vt:lpwstr>
  </property>
  <property fmtid="{D5CDD505-2E9C-101B-9397-08002B2CF9AE}" pid="3" name="KSOProductBuildVer">
    <vt:lpwstr>2052-11.1.0.11045</vt:lpwstr>
  </property>
</Properties>
</file>

<file path=docProps/thumbnail.jpeg>
</file>